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82" r:id="rId14"/>
    <p:sldId id="283" r:id="rId15"/>
    <p:sldId id="284" r:id="rId16"/>
    <p:sldId id="267" r:id="rId17"/>
    <p:sldId id="285" r:id="rId18"/>
    <p:sldId id="268" r:id="rId19"/>
    <p:sldId id="269" r:id="rId20"/>
    <p:sldId id="286" r:id="rId21"/>
    <p:sldId id="287" r:id="rId22"/>
    <p:sldId id="270" r:id="rId23"/>
    <p:sldId id="271" r:id="rId24"/>
    <p:sldId id="272" r:id="rId25"/>
    <p:sldId id="273" r:id="rId26"/>
    <p:sldId id="288" r:id="rId27"/>
    <p:sldId id="289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B005A4-8336-47A6-BDA2-3E5404C7122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17AD67-2386-4624-9732-8695BA45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Renal  disease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ORAL MANIFESTATIONS OF RENAL DISEASE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  1.Ammonical odor</a:t>
            </a:r>
          </a:p>
          <a:p>
            <a:pPr lvl="0">
              <a:buNone/>
            </a:pPr>
            <a:r>
              <a:rPr lang="en-US" dirty="0" smtClean="0"/>
              <a:t>  2.Uremic stomatitis</a:t>
            </a:r>
          </a:p>
          <a:p>
            <a:pPr>
              <a:buNone/>
            </a:pPr>
            <a:r>
              <a:rPr lang="en-US" dirty="0" smtClean="0"/>
              <a:t>         BUN levels &gt;150mg / dl</a:t>
            </a:r>
          </a:p>
          <a:p>
            <a:pPr lvl="0">
              <a:buNone/>
            </a:pPr>
            <a:r>
              <a:rPr lang="en-US" dirty="0" smtClean="0"/>
              <a:t>  3.Xerostomia</a:t>
            </a:r>
          </a:p>
          <a:p>
            <a:pPr lvl="0">
              <a:buNone/>
            </a:pPr>
            <a:r>
              <a:rPr lang="en-US" dirty="0" smtClean="0"/>
              <a:t>  4.Low caries activity</a:t>
            </a:r>
          </a:p>
          <a:p>
            <a:pPr>
              <a:buNone/>
            </a:pPr>
            <a:r>
              <a:rPr lang="en-US" dirty="0" smtClean="0"/>
              <a:t> 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Uremic stomatitis               lesions resolved after </a:t>
            </a:r>
          </a:p>
          <a:p>
            <a:pPr>
              <a:buNone/>
            </a:pPr>
            <a:r>
              <a:rPr lang="en-US" dirty="0" smtClean="0"/>
              <a:t>With white lesions              renal dialysis or </a:t>
            </a:r>
          </a:p>
          <a:p>
            <a:pPr>
              <a:buNone/>
            </a:pPr>
            <a:r>
              <a:rPr lang="en-US" dirty="0" smtClean="0"/>
              <a:t> on tongue                            transplantation.</a:t>
            </a:r>
            <a:endParaRPr lang="en-US" dirty="0"/>
          </a:p>
        </p:txBody>
      </p:sp>
      <p:pic>
        <p:nvPicPr>
          <p:cNvPr id="5" name="Picture 4" descr="scan0090.jpg"/>
          <p:cNvPicPr>
            <a:picLocks noChangeAspect="1"/>
          </p:cNvPicPr>
          <p:nvPr/>
        </p:nvPicPr>
        <p:blipFill>
          <a:blip r:embed="rId2"/>
          <a:srcRect l="2350" t="40000" r="49471" b="22222"/>
          <a:stretch>
            <a:fillRect/>
          </a:stretch>
        </p:blipFill>
        <p:spPr>
          <a:xfrm>
            <a:off x="533400" y="2438400"/>
            <a:ext cx="3749041" cy="3108960"/>
          </a:xfrm>
          <a:prstGeom prst="rect">
            <a:avLst/>
          </a:prstGeom>
        </p:spPr>
      </p:pic>
      <p:pic>
        <p:nvPicPr>
          <p:cNvPr id="6" name="Picture 5" descr="scan0090.jpg"/>
          <p:cNvPicPr>
            <a:picLocks noChangeAspect="1"/>
          </p:cNvPicPr>
          <p:nvPr/>
        </p:nvPicPr>
        <p:blipFill>
          <a:blip r:embed="rId2"/>
          <a:srcRect l="51175" t="38889" r="1821"/>
          <a:stretch>
            <a:fillRect/>
          </a:stretch>
        </p:blipFill>
        <p:spPr>
          <a:xfrm>
            <a:off x="4876800" y="1981200"/>
            <a:ext cx="3258590" cy="448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lvl="0">
              <a:buNone/>
            </a:pPr>
            <a:endParaRPr lang="en-US" u="sng" dirty="0" smtClean="0"/>
          </a:p>
          <a:p>
            <a:pPr lvl="0">
              <a:buNone/>
            </a:pPr>
            <a:r>
              <a:rPr lang="en-US" u="sng" dirty="0" smtClean="0"/>
              <a:t>5.Renal Osteodystrophy</a:t>
            </a:r>
            <a:r>
              <a:rPr lang="en-US" dirty="0" smtClean="0"/>
              <a:t> (RO) or Sec. HPTH</a:t>
            </a:r>
          </a:p>
          <a:p>
            <a:pPr lvl="0">
              <a:buNone/>
            </a:pPr>
            <a:r>
              <a:rPr lang="en-US" dirty="0" smtClean="0"/>
              <a:t>   a. Bone demineralization</a:t>
            </a:r>
          </a:p>
          <a:p>
            <a:pPr lvl="0">
              <a:buNone/>
            </a:pPr>
            <a:r>
              <a:rPr lang="en-US" dirty="0" smtClean="0"/>
              <a:t>   b.Loss of trabeculation</a:t>
            </a:r>
          </a:p>
          <a:p>
            <a:pPr lvl="0">
              <a:buNone/>
            </a:pPr>
            <a:r>
              <a:rPr lang="en-US" dirty="0" smtClean="0"/>
              <a:t>  c.Ground – glass appearance</a:t>
            </a:r>
          </a:p>
          <a:p>
            <a:pPr lvl="0">
              <a:buNone/>
            </a:pPr>
            <a:r>
              <a:rPr lang="en-US" dirty="0" smtClean="0"/>
              <a:t>  d.Total or partial loss of Lamina </a:t>
            </a:r>
            <a:r>
              <a:rPr lang="en-US" dirty="0" err="1" smtClean="0"/>
              <a:t>dura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e.Giant cell lesions or brown tumors</a:t>
            </a:r>
          </a:p>
          <a:p>
            <a:pPr lvl="0">
              <a:buNone/>
            </a:pPr>
            <a:r>
              <a:rPr lang="en-US" dirty="0" smtClean="0"/>
              <a:t>  f.Metastatic calcifications</a:t>
            </a:r>
          </a:p>
          <a:p>
            <a:pPr lvl="0">
              <a:buNone/>
            </a:pPr>
            <a:r>
              <a:rPr lang="en-US" dirty="0" smtClean="0"/>
              <a:t>  g.Tooth mobility</a:t>
            </a:r>
          </a:p>
          <a:p>
            <a:pPr lvl="0">
              <a:buNone/>
            </a:pPr>
            <a:r>
              <a:rPr lang="en-US" dirty="0" smtClean="0"/>
              <a:t>  h.Malocclusion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Loss of bone results in the </a:t>
            </a:r>
            <a:r>
              <a:rPr lang="en-US" sz="2000" dirty="0" err="1" smtClean="0"/>
              <a:t>radioopaque</a:t>
            </a:r>
            <a:r>
              <a:rPr lang="en-US" sz="2000" dirty="0" smtClean="0"/>
              <a:t> teeth standing out in contrast to the radiolucent jaws and loss of lamina </a:t>
            </a:r>
            <a:r>
              <a:rPr lang="en-US" sz="2000" dirty="0" err="1" smtClean="0"/>
              <a:t>dura</a:t>
            </a:r>
            <a:endParaRPr lang="en-US" sz="2000" dirty="0"/>
          </a:p>
        </p:txBody>
      </p:sp>
      <p:pic>
        <p:nvPicPr>
          <p:cNvPr id="4" name="Content Placeholder 3" descr="scan0093.jpg"/>
          <p:cNvPicPr>
            <a:picLocks noGrp="1" noChangeAspect="1"/>
          </p:cNvPicPr>
          <p:nvPr>
            <p:ph idx="1"/>
          </p:nvPr>
        </p:nvPicPr>
        <p:blipFill>
          <a:blip r:embed="rId2"/>
          <a:srcRect l="60260" t="8064" r="2120" b="21553"/>
          <a:stretch>
            <a:fillRect/>
          </a:stretch>
        </p:blipFill>
        <p:spPr>
          <a:xfrm>
            <a:off x="2362200" y="2209800"/>
            <a:ext cx="4224531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Granular bone pattern and loss of distinct lamina </a:t>
            </a:r>
            <a:r>
              <a:rPr lang="en-US" sz="2400" dirty="0" err="1" smtClean="0"/>
              <a:t>dura</a:t>
            </a:r>
            <a:r>
              <a:rPr lang="en-US" sz="2400" dirty="0" smtClean="0"/>
              <a:t> and floor of the maxillary antrum</a:t>
            </a:r>
            <a:endParaRPr lang="en-US" sz="2400" dirty="0"/>
          </a:p>
        </p:txBody>
      </p:sp>
      <p:pic>
        <p:nvPicPr>
          <p:cNvPr id="4" name="Content Placeholder 3" descr="scan0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2834" b="48213"/>
          <a:stretch>
            <a:fillRect/>
          </a:stretch>
        </p:blipFill>
        <p:spPr>
          <a:xfrm>
            <a:off x="1676400" y="2057400"/>
            <a:ext cx="6840922" cy="374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</a:t>
            </a:r>
            <a:r>
              <a:rPr lang="en-US" dirty="0" err="1" smtClean="0"/>
              <a:t>tumour</a:t>
            </a:r>
            <a:endParaRPr lang="en-US" dirty="0"/>
          </a:p>
        </p:txBody>
      </p:sp>
      <p:pic>
        <p:nvPicPr>
          <p:cNvPr id="4" name="Content Placeholder 3" descr="scan009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373" t="50169" r="18987" b="6136"/>
          <a:stretch>
            <a:fillRect/>
          </a:stretch>
        </p:blipFill>
        <p:spPr>
          <a:xfrm>
            <a:off x="4648200" y="1524000"/>
            <a:ext cx="4148663" cy="3200400"/>
          </a:xfrm>
        </p:spPr>
      </p:pic>
      <p:pic>
        <p:nvPicPr>
          <p:cNvPr id="5" name="Picture 4" descr="scan0089.jpg"/>
          <p:cNvPicPr>
            <a:picLocks noChangeAspect="1"/>
          </p:cNvPicPr>
          <p:nvPr/>
        </p:nvPicPr>
        <p:blipFill>
          <a:blip r:embed="rId3"/>
          <a:srcRect l="15198" t="7721" r="13821" b="21886"/>
          <a:stretch>
            <a:fillRect/>
          </a:stretch>
        </p:blipFill>
        <p:spPr>
          <a:xfrm>
            <a:off x="0" y="1524000"/>
            <a:ext cx="3886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600" dirty="0" smtClean="0"/>
              <a:t>6.Socket </a:t>
            </a:r>
            <a:r>
              <a:rPr lang="en-US" sz="3600" dirty="0" smtClean="0"/>
              <a:t>Sclerosis</a:t>
            </a:r>
          </a:p>
          <a:p>
            <a:pPr lvl="0">
              <a:buNone/>
            </a:pPr>
            <a:r>
              <a:rPr lang="en-US" sz="3600" dirty="0" smtClean="0"/>
              <a:t>7</a:t>
            </a:r>
            <a:r>
              <a:rPr lang="en-US" sz="3600" dirty="0" smtClean="0"/>
              <a:t>.Pulpal </a:t>
            </a:r>
            <a:r>
              <a:rPr lang="en-US" sz="3600" dirty="0" smtClean="0"/>
              <a:t>narrowing and calcifications</a:t>
            </a:r>
          </a:p>
          <a:p>
            <a:pPr lvl="0">
              <a:buNone/>
            </a:pPr>
            <a:r>
              <a:rPr lang="en-US" sz="3600" dirty="0" smtClean="0"/>
              <a:t>8</a:t>
            </a:r>
            <a:r>
              <a:rPr lang="en-US" sz="3600" dirty="0" smtClean="0"/>
              <a:t>.Severe </a:t>
            </a:r>
            <a:r>
              <a:rPr lang="en-US" sz="3600" dirty="0" smtClean="0"/>
              <a:t>tooth erosion</a:t>
            </a:r>
          </a:p>
          <a:p>
            <a:pPr lvl="0">
              <a:buNone/>
            </a:pPr>
            <a:r>
              <a:rPr lang="en-US" sz="3600" dirty="0" smtClean="0"/>
              <a:t>9</a:t>
            </a:r>
            <a:r>
              <a:rPr lang="en-US" sz="3600" dirty="0" smtClean="0"/>
              <a:t>.Gingival </a:t>
            </a:r>
            <a:r>
              <a:rPr lang="en-US" sz="3600" dirty="0" smtClean="0"/>
              <a:t>bleeding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sclerosis</a:t>
            </a:r>
            <a:endParaRPr lang="en-US" dirty="0"/>
          </a:p>
        </p:txBody>
      </p:sp>
      <p:pic>
        <p:nvPicPr>
          <p:cNvPr id="4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14600"/>
            <a:ext cx="5089398" cy="3257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Oral and Radiographic manifestations of Renal disease and Dialysis</a:t>
            </a:r>
          </a:p>
          <a:p>
            <a:pPr>
              <a:buNone/>
            </a:pPr>
            <a:r>
              <a:rPr lang="en-US" u="sng" dirty="0" smtClean="0"/>
              <a:t>Oral Manifestations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 1.Enlarged(asymptomatic) salivary glands.</a:t>
            </a:r>
          </a:p>
          <a:p>
            <a:pPr>
              <a:buNone/>
            </a:pPr>
            <a:r>
              <a:rPr lang="en-US" dirty="0" smtClean="0"/>
              <a:t>2.Decreased salivary flow.</a:t>
            </a:r>
          </a:p>
          <a:p>
            <a:pPr>
              <a:buNone/>
            </a:pPr>
            <a:r>
              <a:rPr lang="en-US" dirty="0" smtClean="0"/>
              <a:t>3.Dry mouth</a:t>
            </a:r>
          </a:p>
          <a:p>
            <a:pPr>
              <a:buNone/>
            </a:pPr>
            <a:r>
              <a:rPr lang="en-US" dirty="0" smtClean="0"/>
              <a:t>4.Odour of urea on breath.</a:t>
            </a:r>
          </a:p>
          <a:p>
            <a:pPr>
              <a:buNone/>
            </a:pPr>
            <a:r>
              <a:rPr lang="en-US" dirty="0" smtClean="0"/>
              <a:t>5.Metallic taste.</a:t>
            </a:r>
          </a:p>
          <a:p>
            <a:pPr>
              <a:buNone/>
            </a:pPr>
            <a:r>
              <a:rPr lang="en-US" dirty="0" smtClean="0"/>
              <a:t>6.Increased calculus formation.</a:t>
            </a:r>
          </a:p>
          <a:p>
            <a:pPr>
              <a:buNone/>
            </a:pPr>
            <a:r>
              <a:rPr lang="en-US" dirty="0" smtClean="0"/>
              <a:t>7.Low caries rate.</a:t>
            </a:r>
          </a:p>
          <a:p>
            <a:pPr>
              <a:buNone/>
            </a:pPr>
            <a:r>
              <a:rPr lang="en-US" dirty="0" smtClean="0"/>
              <a:t>8.Enamel </a:t>
            </a:r>
            <a:r>
              <a:rPr lang="en-US" dirty="0" err="1" smtClean="0"/>
              <a:t>hypoplasia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9.Dark brown stains on crowns</a:t>
            </a:r>
          </a:p>
          <a:p>
            <a:pPr>
              <a:buNone/>
            </a:pPr>
            <a:r>
              <a:rPr lang="en-US" dirty="0" smtClean="0"/>
              <a:t>    Extrinsic(ferrous </a:t>
            </a:r>
            <a:r>
              <a:rPr lang="en-US" dirty="0" err="1" smtClean="0"/>
              <a:t>sulphate</a:t>
            </a:r>
            <a:r>
              <a:rPr lang="en-US" dirty="0" smtClean="0"/>
              <a:t> therapy)</a:t>
            </a:r>
          </a:p>
          <a:p>
            <a:pPr>
              <a:buNone/>
            </a:pPr>
            <a:r>
              <a:rPr lang="en-US" dirty="0" smtClean="0"/>
              <a:t>    Intrinsic (tetracycline staining)</a:t>
            </a:r>
          </a:p>
          <a:p>
            <a:pPr>
              <a:buNone/>
            </a:pPr>
            <a:r>
              <a:rPr lang="en-US" dirty="0" smtClean="0"/>
              <a:t>10.Dental malocclusions.</a:t>
            </a:r>
          </a:p>
          <a:p>
            <a:pPr>
              <a:buNone/>
            </a:pPr>
            <a:r>
              <a:rPr lang="en-US" dirty="0" smtClean="0"/>
              <a:t>11.Pale mucosa.</a:t>
            </a:r>
          </a:p>
          <a:p>
            <a:pPr>
              <a:buNone/>
            </a:pPr>
            <a:r>
              <a:rPr lang="en-US" dirty="0" smtClean="0"/>
              <a:t>12.Low grade gingival inflammation.</a:t>
            </a:r>
          </a:p>
          <a:p>
            <a:pPr>
              <a:buNone/>
            </a:pPr>
            <a:r>
              <a:rPr lang="en-US" dirty="0" smtClean="0"/>
              <a:t>13.Petechiae &amp; 	</a:t>
            </a:r>
            <a:r>
              <a:rPr lang="en-US" dirty="0" err="1" smtClean="0"/>
              <a:t>ecchymosis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14.Bleeding from gingiva.</a:t>
            </a:r>
          </a:p>
          <a:p>
            <a:pPr>
              <a:buNone/>
            </a:pPr>
            <a:r>
              <a:rPr lang="en-US" dirty="0" smtClean="0"/>
              <a:t>15.Prolonged bleeding.</a:t>
            </a:r>
          </a:p>
          <a:p>
            <a:pPr>
              <a:buNone/>
            </a:pPr>
            <a:r>
              <a:rPr lang="en-US" dirty="0" smtClean="0"/>
              <a:t>16.Candidial infection.</a:t>
            </a:r>
          </a:p>
          <a:p>
            <a:pPr>
              <a:buNone/>
            </a:pPr>
            <a:r>
              <a:rPr lang="en-US" dirty="0" smtClean="0"/>
              <a:t>17.Burning and tenderness of mucosa.</a:t>
            </a:r>
          </a:p>
          <a:p>
            <a:pPr>
              <a:buNone/>
            </a:pPr>
            <a:r>
              <a:rPr lang="en-US" dirty="0" smtClean="0"/>
              <a:t>18.Erosive glossitis.</a:t>
            </a:r>
          </a:p>
          <a:p>
            <a:pPr>
              <a:buNone/>
            </a:pPr>
            <a:r>
              <a:rPr lang="en-US" dirty="0" smtClean="0"/>
              <a:t>19.Tooth erosion.</a:t>
            </a:r>
          </a:p>
          <a:p>
            <a:pPr>
              <a:buNone/>
            </a:pPr>
            <a:r>
              <a:rPr lang="en-US" dirty="0" smtClean="0"/>
              <a:t>20.Dehiscence of wounds.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/>
              <a:t>RENAL </a:t>
            </a:r>
            <a:r>
              <a:rPr lang="en-US" sz="2400" b="1" u="sng" dirty="0"/>
              <a:t>FAILURE</a:t>
            </a:r>
            <a:endParaRPr lang="en-US" sz="2400" dirty="0"/>
          </a:p>
          <a:p>
            <a:pPr>
              <a:buNone/>
            </a:pPr>
            <a:r>
              <a:rPr lang="en-US" sz="2400" b="1" u="sng" dirty="0" smtClean="0"/>
              <a:t>Classification </a:t>
            </a:r>
            <a:r>
              <a:rPr lang="en-US" sz="2400" b="1" u="sng" dirty="0"/>
              <a:t>:-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</a:t>
            </a:r>
            <a:r>
              <a:rPr lang="en-US" sz="2400" u="sng" dirty="0" smtClean="0"/>
              <a:t>Onset</a:t>
            </a:r>
          </a:p>
          <a:p>
            <a:pPr lvl="0">
              <a:buNone/>
            </a:pPr>
            <a:r>
              <a:rPr lang="en-US" sz="2400" dirty="0" smtClean="0"/>
              <a:t>A. Acute </a:t>
            </a:r>
            <a:r>
              <a:rPr lang="en-US" sz="2400" dirty="0"/>
              <a:t>Renal Failure   –   days or </a:t>
            </a:r>
            <a:r>
              <a:rPr lang="en-US" sz="2400" dirty="0" smtClean="0"/>
              <a:t>weeks</a:t>
            </a:r>
          </a:p>
          <a:p>
            <a:pPr lvl="0">
              <a:buNone/>
            </a:pPr>
            <a:r>
              <a:rPr lang="en-US" sz="2400" dirty="0" smtClean="0"/>
              <a:t>B. Chronic </a:t>
            </a:r>
            <a:r>
              <a:rPr lang="en-US" sz="2400" dirty="0"/>
              <a:t>Renal Failure   –   period of </a:t>
            </a:r>
            <a:r>
              <a:rPr lang="en-US" sz="2400" dirty="0" smtClean="0"/>
              <a:t>years</a:t>
            </a:r>
          </a:p>
          <a:p>
            <a:pPr lvl="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</a:t>
            </a:r>
            <a:r>
              <a:rPr lang="en-US" sz="2400" b="1" u="sng" dirty="0" smtClean="0"/>
              <a:t>Location</a:t>
            </a:r>
            <a:endParaRPr lang="en-US" sz="2400" dirty="0"/>
          </a:p>
          <a:p>
            <a:pPr lvl="0">
              <a:buNone/>
            </a:pPr>
            <a:r>
              <a:rPr lang="en-US" sz="2400" dirty="0" smtClean="0"/>
              <a:t>A. Pre </a:t>
            </a:r>
            <a:r>
              <a:rPr lang="en-US" sz="2400" dirty="0"/>
              <a:t>renal failure</a:t>
            </a:r>
          </a:p>
          <a:p>
            <a:pPr lvl="0">
              <a:buNone/>
            </a:pPr>
            <a:r>
              <a:rPr lang="en-US" sz="2400" dirty="0" smtClean="0"/>
              <a:t>B. Renal </a:t>
            </a:r>
            <a:r>
              <a:rPr lang="en-US" sz="2400" dirty="0"/>
              <a:t>or Intrinsic failure</a:t>
            </a:r>
          </a:p>
          <a:p>
            <a:pPr lvl="0">
              <a:buNone/>
            </a:pPr>
            <a:r>
              <a:rPr lang="en-US" sz="2400" dirty="0" smtClean="0"/>
              <a:t>C. Post </a:t>
            </a:r>
            <a:r>
              <a:rPr lang="en-US" sz="2400" dirty="0"/>
              <a:t>renal </a:t>
            </a:r>
            <a:r>
              <a:rPr lang="en-US" sz="2400" dirty="0" smtClean="0"/>
              <a:t>failure</a:t>
            </a:r>
            <a:r>
              <a:rPr lang="en-US" sz="2400" dirty="0"/>
              <a:t> 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9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98" t="2216" r="50794" b="67874"/>
          <a:stretch>
            <a:fillRect/>
          </a:stretch>
        </p:blipFill>
        <p:spPr>
          <a:xfrm>
            <a:off x="0" y="1752600"/>
            <a:ext cx="4541520" cy="3017520"/>
          </a:xfrm>
        </p:spPr>
      </p:pic>
      <p:sp>
        <p:nvSpPr>
          <p:cNvPr id="5" name="TextBox 4"/>
          <p:cNvSpPr txBox="1"/>
          <p:nvPr/>
        </p:nvSpPr>
        <p:spPr>
          <a:xfrm>
            <a:off x="381000" y="685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Pallor of the mucosa(chronic </a:t>
            </a:r>
            <a:r>
              <a:rPr lang="en-US" sz="2800" dirty="0" err="1" smtClean="0"/>
              <a:t>anaemia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" name="Picture 5" descr="scan0090.jpg"/>
          <p:cNvPicPr>
            <a:picLocks noChangeAspect="1"/>
          </p:cNvPicPr>
          <p:nvPr/>
        </p:nvPicPr>
        <p:blipFill>
          <a:blip r:embed="rId2"/>
          <a:srcRect l="51175" t="3333" r="2996" b="64444"/>
          <a:stretch>
            <a:fillRect/>
          </a:stretch>
        </p:blipFill>
        <p:spPr>
          <a:xfrm>
            <a:off x="4717043" y="1752600"/>
            <a:ext cx="4426957" cy="329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76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Ulcers of the mucosa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an009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50" t="42803" r="1383" b="23938"/>
          <a:stretch>
            <a:fillRect/>
          </a:stretch>
        </p:blipFill>
        <p:spPr>
          <a:xfrm>
            <a:off x="228600" y="2133600"/>
            <a:ext cx="8610600" cy="3489960"/>
          </a:xfrm>
        </p:spPr>
      </p:pic>
      <p:sp>
        <p:nvSpPr>
          <p:cNvPr id="7" name="TextBox 6"/>
          <p:cNvSpPr txBox="1"/>
          <p:nvPr/>
        </p:nvSpPr>
        <p:spPr>
          <a:xfrm>
            <a:off x="228600" y="838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Oral candidiasis and gingival swelling in renal transplantation patients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Radiographic Manifestations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1.Demineralization of bone.</a:t>
            </a:r>
          </a:p>
          <a:p>
            <a:pPr>
              <a:buNone/>
            </a:pPr>
            <a:r>
              <a:rPr lang="en-US" dirty="0" smtClean="0"/>
              <a:t>2.Loss of bony trabeculation.</a:t>
            </a:r>
          </a:p>
          <a:p>
            <a:pPr>
              <a:buNone/>
            </a:pPr>
            <a:r>
              <a:rPr lang="en-US" dirty="0" smtClean="0"/>
              <a:t>3.Ground-glass appearance.</a:t>
            </a:r>
          </a:p>
          <a:p>
            <a:pPr>
              <a:buNone/>
            </a:pPr>
            <a:r>
              <a:rPr lang="en-US" dirty="0" smtClean="0"/>
              <a:t>4.Loss of lamina </a:t>
            </a:r>
            <a:r>
              <a:rPr lang="en-US" dirty="0" err="1" smtClean="0"/>
              <a:t>dura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5.Giant cell lesions “brown tumors”.</a:t>
            </a:r>
          </a:p>
          <a:p>
            <a:pPr>
              <a:buNone/>
            </a:pPr>
            <a:r>
              <a:rPr lang="en-US" dirty="0" smtClean="0"/>
              <a:t>6.Socket sclerosis.</a:t>
            </a:r>
          </a:p>
          <a:p>
            <a:pPr>
              <a:buNone/>
            </a:pPr>
            <a:r>
              <a:rPr lang="en-US" dirty="0" smtClean="0"/>
              <a:t>7.Pulpal narrowing and calcification.</a:t>
            </a:r>
          </a:p>
          <a:p>
            <a:pPr>
              <a:buNone/>
            </a:pPr>
            <a:r>
              <a:rPr lang="en-US" dirty="0" smtClean="0"/>
              <a:t>8.Tooth mobility.</a:t>
            </a:r>
          </a:p>
          <a:p>
            <a:pPr>
              <a:buNone/>
            </a:pPr>
            <a:r>
              <a:rPr lang="en-US" dirty="0" smtClean="0"/>
              <a:t>9.Arterial and oral calcifications.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MEDICAL MANAGEMENT OF CHRONIC RENAL FAILURE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    1.CONSERVATIVE THERAPY</a:t>
            </a:r>
          </a:p>
          <a:p>
            <a:pPr lvl="0">
              <a:buNone/>
            </a:pPr>
            <a:r>
              <a:rPr lang="en-US" dirty="0" smtClean="0"/>
              <a:t>    2.RENAL REPLACEMENT THERAPY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u="sng" dirty="0" smtClean="0"/>
              <a:t>CONSERVATIVE THERAPY</a:t>
            </a:r>
            <a:r>
              <a:rPr lang="en-US" dirty="0" smtClean="0"/>
              <a:t> :-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BEANS – a practical clinical approach</a:t>
            </a:r>
          </a:p>
          <a:p>
            <a:r>
              <a:rPr lang="en-US" dirty="0" smtClean="0"/>
              <a:t>B – Blood pressure &lt; 130 / 85mm Hg (use of ACE inhibitors)</a:t>
            </a:r>
          </a:p>
          <a:p>
            <a:r>
              <a:rPr lang="en-US" dirty="0" smtClean="0"/>
              <a:t>E – Hb Levels 10 to 12 g/dl with erythropoietin</a:t>
            </a:r>
          </a:p>
          <a:p>
            <a:r>
              <a:rPr lang="en-US" dirty="0" smtClean="0"/>
              <a:t>A – Access for dialysis, Serum creatinine &gt;4.0mg /dl or GFR &lt; 20ml / min</a:t>
            </a:r>
          </a:p>
          <a:p>
            <a:r>
              <a:rPr lang="en-US" dirty="0" smtClean="0"/>
              <a:t>N – Nutritional status</a:t>
            </a:r>
          </a:p>
          <a:p>
            <a:r>
              <a:rPr lang="en-US" dirty="0" smtClean="0"/>
              <a:t>S –  Specialist  evaluation by a nephrologist</a:t>
            </a:r>
          </a:p>
          <a:p>
            <a:pPr>
              <a:buNone/>
            </a:pPr>
            <a:r>
              <a:rPr lang="en-US" dirty="0" smtClean="0"/>
              <a:t>            serum creatinine &gt;3.0mg / dl.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u="sng" dirty="0" smtClean="0"/>
              <a:t>RENAL REPLACEMENT THERAPY</a:t>
            </a:r>
            <a:r>
              <a:rPr lang="en-US" dirty="0" smtClean="0"/>
              <a:t> :-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A.DIALYSIS</a:t>
            </a:r>
          </a:p>
          <a:p>
            <a:pPr lvl="0">
              <a:buNone/>
            </a:pPr>
            <a:r>
              <a:rPr lang="en-US" dirty="0" smtClean="0"/>
              <a:t>B.RENAL TRANSPLANTATION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A.DIALYSIS</a:t>
            </a:r>
          </a:p>
          <a:p>
            <a:pPr lvl="0">
              <a:buNone/>
            </a:pPr>
            <a:r>
              <a:rPr lang="en-US" dirty="0" smtClean="0"/>
              <a:t>     1.Hemodialysis</a:t>
            </a:r>
          </a:p>
          <a:p>
            <a:pPr lvl="0">
              <a:buNone/>
            </a:pPr>
            <a:r>
              <a:rPr lang="en-US" dirty="0" smtClean="0"/>
              <a:t>     2.Peritoneal dialysis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Hemo</a:t>
            </a:r>
            <a:r>
              <a:rPr lang="en-US" dirty="0" smtClean="0"/>
              <a:t> Dialysis</a:t>
            </a:r>
            <a:endParaRPr lang="en-US" dirty="0"/>
          </a:p>
        </p:txBody>
      </p:sp>
      <p:pic>
        <p:nvPicPr>
          <p:cNvPr id="4" name="Content Placeholder 3" descr="scan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19200"/>
            <a:ext cx="7108435" cy="5303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Dialysis</a:t>
            </a:r>
            <a:endParaRPr lang="en-US" dirty="0"/>
          </a:p>
        </p:txBody>
      </p:sp>
      <p:pic>
        <p:nvPicPr>
          <p:cNvPr id="4" name="Content Placeholder 3" descr="scan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95400"/>
            <a:ext cx="7083975" cy="493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ORAL HEALTH CONSIDERATIONS IN RENAL FAILURE PATIENTS</a:t>
            </a:r>
            <a:endParaRPr lang="en-US" dirty="0" smtClean="0"/>
          </a:p>
          <a:p>
            <a:pPr lvl="0">
              <a:buNone/>
            </a:pPr>
            <a:endParaRPr lang="en-US" u="sng" dirty="0" smtClean="0"/>
          </a:p>
          <a:p>
            <a:pPr lvl="0">
              <a:buNone/>
            </a:pPr>
            <a:r>
              <a:rPr lang="en-US" u="sng" dirty="0" smtClean="0"/>
              <a:t>ACUTE RENAL FAILURE PATIENTS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Elective dental care – deferred</a:t>
            </a:r>
          </a:p>
          <a:p>
            <a:pPr lvl="0"/>
            <a:r>
              <a:rPr lang="en-US" dirty="0" smtClean="0"/>
              <a:t>Peritoneal dialysis – not contraindicated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u="sng" dirty="0" smtClean="0"/>
              <a:t>CHRONIC RENAL FAILURE AND END – STAGE RENAL DISEASE PATIENTS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1.Excessive bleeding     controlled by</a:t>
            </a:r>
          </a:p>
          <a:p>
            <a:pPr>
              <a:buNone/>
            </a:pPr>
            <a:r>
              <a:rPr lang="en-US" dirty="0" smtClean="0"/>
              <a:t>     DDAVP</a:t>
            </a:r>
          </a:p>
          <a:p>
            <a:pPr>
              <a:buNone/>
            </a:pPr>
            <a:r>
              <a:rPr lang="en-US" dirty="0" smtClean="0"/>
              <a:t>     Tranexamic acid</a:t>
            </a:r>
          </a:p>
          <a:p>
            <a:pPr>
              <a:buNone/>
            </a:pPr>
            <a:r>
              <a:rPr lang="en-US" dirty="0" smtClean="0"/>
              <a:t>     Local haemostatic aids-</a:t>
            </a:r>
            <a:r>
              <a:rPr lang="en-US" dirty="0" err="1" smtClean="0"/>
              <a:t>microfibrillar</a:t>
            </a:r>
            <a:r>
              <a:rPr lang="en-US" dirty="0" smtClean="0"/>
              <a:t>     collagen &amp; oxidized regenerated cellulose</a:t>
            </a:r>
          </a:p>
          <a:p>
            <a:pPr lvl="0">
              <a:buNone/>
            </a:pPr>
            <a:r>
              <a:rPr lang="en-US" dirty="0" smtClean="0"/>
              <a:t>2.Dental treatment – on the day after dialysis</a:t>
            </a:r>
          </a:p>
          <a:p>
            <a:pPr lvl="0">
              <a:buNone/>
            </a:pPr>
            <a:r>
              <a:rPr lang="en-US" dirty="0" smtClean="0"/>
              <a:t>3.IM or IV inj.  </a:t>
            </a:r>
          </a:p>
          <a:p>
            <a:pPr lvl="0">
              <a:buNone/>
            </a:pPr>
            <a:r>
              <a:rPr lang="en-US" dirty="0" smtClean="0"/>
              <a:t> Avoided to the arm with vascular access site</a:t>
            </a:r>
          </a:p>
          <a:p>
            <a:pPr lvl="0">
              <a:buNone/>
            </a:pPr>
            <a:r>
              <a:rPr lang="en-US" dirty="0" smtClean="0"/>
              <a:t> Access site in the leg – avoid sitting for long periods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 smtClean="0"/>
              <a:t>A. ACUTE RENAL FAILURE:-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 smtClean="0"/>
              <a:t>azotemia</a:t>
            </a:r>
            <a:r>
              <a:rPr lang="en-US" dirty="0" smtClean="0"/>
              <a:t>, common in hospitalized pt.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Causes</a:t>
            </a:r>
            <a:r>
              <a:rPr lang="en-US" dirty="0" smtClean="0"/>
              <a:t>: - Medication, Surgery, pregnancy – related complications, trauma etc.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  Clinical Course</a:t>
            </a:r>
            <a:r>
              <a:rPr lang="en-US" dirty="0" smtClean="0"/>
              <a:t>:-</a:t>
            </a:r>
          </a:p>
          <a:p>
            <a:r>
              <a:rPr lang="en-US" dirty="0" smtClean="0"/>
              <a:t>Stage 1:- oliguria (urine vol. &lt;400ml / day)</a:t>
            </a:r>
          </a:p>
          <a:p>
            <a:r>
              <a:rPr lang="en-US" dirty="0" smtClean="0"/>
              <a:t>Stage 2:- diuresis (    urine &gt; 400ml / day)</a:t>
            </a:r>
          </a:p>
          <a:p>
            <a:r>
              <a:rPr lang="en-US" dirty="0" smtClean="0"/>
              <a:t>Stage 3:- Recovery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4.Susceptibility to infections – avoided by</a:t>
            </a:r>
          </a:p>
          <a:p>
            <a:pPr lvl="0">
              <a:buNone/>
            </a:pPr>
            <a:r>
              <a:rPr lang="en-US" dirty="0" smtClean="0"/>
              <a:t>     Good home care,</a:t>
            </a:r>
          </a:p>
          <a:p>
            <a:pPr lvl="0">
              <a:buNone/>
            </a:pPr>
            <a:r>
              <a:rPr lang="en-US" dirty="0" smtClean="0"/>
              <a:t>     OH maintenance </a:t>
            </a:r>
          </a:p>
          <a:p>
            <a:pPr lvl="0">
              <a:buNone/>
            </a:pPr>
            <a:r>
              <a:rPr lang="en-US" dirty="0" smtClean="0"/>
              <a:t>     Antifungal &amp; antimicrobial oral rinses.</a:t>
            </a:r>
          </a:p>
          <a:p>
            <a:pPr lvl="0">
              <a:buNone/>
            </a:pPr>
            <a:r>
              <a:rPr lang="en-US" dirty="0" smtClean="0"/>
              <a:t>5.Infective endocarditis –can be  prevented by prophylactic antibiotic – Amoxicillin </a:t>
            </a:r>
          </a:p>
          <a:p>
            <a:pPr lvl="0">
              <a:buNone/>
            </a:pPr>
            <a:r>
              <a:rPr lang="en-US" dirty="0" smtClean="0"/>
              <a:t>  Allergic to pencillin</a:t>
            </a:r>
          </a:p>
          <a:p>
            <a:pPr lvl="0">
              <a:buNone/>
            </a:pPr>
            <a:r>
              <a:rPr lang="en-US" dirty="0" smtClean="0"/>
              <a:t>    clindamycin or  oral clarithromycin or IV vancomycin .</a:t>
            </a:r>
          </a:p>
          <a:p>
            <a:pPr lvl="0">
              <a:buNone/>
            </a:pPr>
            <a:r>
              <a:rPr lang="en-US" dirty="0" smtClean="0"/>
              <a:t>6.Periodic testing for Hep. B &amp; C,HIV &amp;TB – affects the dental care</a:t>
            </a:r>
          </a:p>
          <a:p>
            <a:pPr lvl="0">
              <a:buNone/>
            </a:pPr>
            <a:r>
              <a:rPr lang="en-US" dirty="0" smtClean="0"/>
              <a:t>7.B.P. readings – prior to &amp; during dental procedures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/>
              <a:t>8.Sedative premedication – for stressful procedures</a:t>
            </a:r>
          </a:p>
          <a:p>
            <a:pPr lvl="0">
              <a:buNone/>
            </a:pPr>
            <a:r>
              <a:rPr lang="en-US" dirty="0" smtClean="0"/>
              <a:t>9.Pharmaco therapeutics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Safe</a:t>
            </a:r>
            <a:r>
              <a:rPr lang="en-US" dirty="0" smtClean="0"/>
              <a:t>: - </a:t>
            </a:r>
            <a:r>
              <a:rPr lang="en-US" dirty="0" err="1" smtClean="0"/>
              <a:t>Azithromycin</a:t>
            </a:r>
            <a:r>
              <a:rPr lang="en-US" dirty="0" smtClean="0"/>
              <a:t>, </a:t>
            </a:r>
            <a:r>
              <a:rPr lang="en-US" dirty="0" err="1" smtClean="0"/>
              <a:t>Doxycycline</a:t>
            </a:r>
            <a:r>
              <a:rPr lang="en-US" dirty="0" smtClean="0"/>
              <a:t>, </a:t>
            </a:r>
            <a:r>
              <a:rPr lang="en-US" dirty="0" err="1" smtClean="0"/>
              <a:t>cloxacillin</a:t>
            </a:r>
            <a:r>
              <a:rPr lang="en-US" dirty="0" smtClean="0"/>
              <a:t>, metronidazole, </a:t>
            </a:r>
            <a:r>
              <a:rPr lang="en-US" dirty="0" err="1" smtClean="0"/>
              <a:t>Lidocaine</a:t>
            </a:r>
            <a:r>
              <a:rPr lang="en-US" dirty="0" smtClean="0"/>
              <a:t>, </a:t>
            </a:r>
            <a:r>
              <a:rPr lang="en-US" dirty="0" err="1" smtClean="0"/>
              <a:t>Paracetomol</a:t>
            </a:r>
            <a:r>
              <a:rPr lang="en-US" dirty="0" smtClean="0"/>
              <a:t>, Diazepam etc.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Avoid</a:t>
            </a:r>
            <a:r>
              <a:rPr lang="en-US" dirty="0" smtClean="0"/>
              <a:t>: - </a:t>
            </a:r>
            <a:r>
              <a:rPr lang="en-US" dirty="0" err="1" smtClean="0"/>
              <a:t>Aminoglycosides</a:t>
            </a:r>
            <a:r>
              <a:rPr lang="en-US" dirty="0" smtClean="0"/>
              <a:t>, </a:t>
            </a:r>
            <a:r>
              <a:rPr lang="en-US" dirty="0" err="1" smtClean="0"/>
              <a:t>sulphonamides</a:t>
            </a:r>
            <a:r>
              <a:rPr lang="en-US" dirty="0" smtClean="0"/>
              <a:t>, Tetracyclines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Less Safe</a:t>
            </a:r>
            <a:r>
              <a:rPr lang="en-US" dirty="0" smtClean="0"/>
              <a:t>: - Cephalosporins, ciprofloxacin, </a:t>
            </a:r>
            <a:r>
              <a:rPr lang="en-US" dirty="0" err="1" smtClean="0"/>
              <a:t>ofloxacin</a:t>
            </a:r>
            <a:r>
              <a:rPr lang="en-US" dirty="0" smtClean="0"/>
              <a:t>, NSAIDS &amp; Aspirin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Fairly safe</a:t>
            </a:r>
            <a:r>
              <a:rPr lang="en-US" dirty="0" smtClean="0"/>
              <a:t>: - Amp. </a:t>
            </a:r>
            <a:r>
              <a:rPr lang="en-US" dirty="0" err="1" smtClean="0"/>
              <a:t>Amox</a:t>
            </a:r>
            <a:r>
              <a:rPr lang="en-US" dirty="0" smtClean="0"/>
              <a:t>, </a:t>
            </a:r>
            <a:r>
              <a:rPr lang="en-US" dirty="0" err="1" smtClean="0"/>
              <a:t>Lincomycin</a:t>
            </a:r>
            <a:r>
              <a:rPr lang="en-US" dirty="0" smtClean="0"/>
              <a:t>, Clindamycin, Pen., </a:t>
            </a:r>
            <a:r>
              <a:rPr lang="en-US" dirty="0" err="1" smtClean="0"/>
              <a:t>Codein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10.Renal Transplantation patients</a:t>
            </a:r>
          </a:p>
          <a:p>
            <a:pPr lvl="0">
              <a:buNone/>
            </a:pPr>
            <a:r>
              <a:rPr lang="en-US" dirty="0" smtClean="0"/>
              <a:t>     - Eliminate dental &amp; oral infections before  transplantation.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u="sng" dirty="0" smtClean="0"/>
              <a:t>SUMMARY OF DENTAL CONSIDERATIONS AND MANAGEMENT OF THE PATIENT WITH RENAL DISEASE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u="sng" dirty="0" smtClean="0"/>
              <a:t>BEFORE TREATMENT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1.Determine dialysis schedule and treat on day after dialysis</a:t>
            </a:r>
          </a:p>
          <a:p>
            <a:pPr lvl="0">
              <a:buNone/>
            </a:pPr>
            <a:r>
              <a:rPr lang="en-US" dirty="0" smtClean="0"/>
              <a:t>2.Consult patient’s nephrologist for recent laboratory tests &amp; antibiotic prophylaxis</a:t>
            </a:r>
          </a:p>
          <a:p>
            <a:pPr lvl="0">
              <a:buNone/>
            </a:pPr>
            <a:r>
              <a:rPr lang="en-US" dirty="0" smtClean="0"/>
              <a:t>3.Identify arm with vascular access – avoid BP measurement &amp; IM or IV inj.</a:t>
            </a:r>
          </a:p>
          <a:p>
            <a:pPr lvl="0">
              <a:buNone/>
            </a:pPr>
            <a:r>
              <a:rPr lang="en-US" dirty="0" smtClean="0"/>
              <a:t>4.Evaluate patient for hypertension / hypotension</a:t>
            </a:r>
          </a:p>
          <a:p>
            <a:pPr lvl="0">
              <a:buNone/>
            </a:pPr>
            <a:r>
              <a:rPr lang="en-US" dirty="0" smtClean="0"/>
              <a:t>5.Institute preoperative haemostatic aids</a:t>
            </a:r>
          </a:p>
          <a:p>
            <a:pPr lvl="0">
              <a:buNone/>
            </a:pPr>
            <a:r>
              <a:rPr lang="en-US" dirty="0" smtClean="0"/>
              <a:t>6.Determine under lying cause of renal failure</a:t>
            </a:r>
          </a:p>
          <a:p>
            <a:pPr lvl="0">
              <a:buNone/>
            </a:pPr>
            <a:r>
              <a:rPr lang="en-US" dirty="0" smtClean="0"/>
              <a:t>7.Obtain routine annual dental radiographs to establish presence of renal osteodystrophy</a:t>
            </a:r>
          </a:p>
          <a:p>
            <a:pPr lvl="0">
              <a:buNone/>
            </a:pPr>
            <a:r>
              <a:rPr lang="en-US" dirty="0" smtClean="0"/>
              <a:t>8.Consider routine serology for HBV, HCV and HIV antibody</a:t>
            </a:r>
          </a:p>
          <a:p>
            <a:pPr lvl="0">
              <a:buNone/>
            </a:pPr>
            <a:r>
              <a:rPr lang="en-US" dirty="0" smtClean="0"/>
              <a:t>9.Consider antibiotic prophylaxis</a:t>
            </a:r>
          </a:p>
          <a:p>
            <a:pPr lvl="0">
              <a:buNone/>
            </a:pPr>
            <a:r>
              <a:rPr lang="en-US" dirty="0" smtClean="0"/>
              <a:t>10.Consider sedative premedication for patients with hypertension.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u="sng" dirty="0" smtClean="0"/>
              <a:t>DURING TREATMENT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1.Perform a thorough history and physical examination for oral manifestations</a:t>
            </a:r>
          </a:p>
          <a:p>
            <a:pPr lvl="0">
              <a:buNone/>
            </a:pPr>
            <a:r>
              <a:rPr lang="en-US" dirty="0" smtClean="0"/>
              <a:t>2.Aggressively eliminate sources of infection / bacteremia</a:t>
            </a:r>
          </a:p>
          <a:p>
            <a:pPr lvl="0">
              <a:buNone/>
            </a:pPr>
            <a:r>
              <a:rPr lang="en-US" dirty="0" smtClean="0"/>
              <a:t>3.Use haemostatic aids during oral/periodontal surgical procedures</a:t>
            </a:r>
          </a:p>
          <a:p>
            <a:pPr lvl="0">
              <a:buNone/>
            </a:pPr>
            <a:r>
              <a:rPr lang="en-US" dirty="0" smtClean="0"/>
              <a:t>4.Maintain the patient in a comfortable uncramped position in the dental chair</a:t>
            </a:r>
          </a:p>
          <a:p>
            <a:pPr lvl="0">
              <a:buNone/>
            </a:pPr>
            <a:r>
              <a:rPr lang="en-US" dirty="0" smtClean="0"/>
              <a:t>5.Allow the patient to walk or stand intermittently during long procedures.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u="sng" dirty="0" smtClean="0"/>
              <a:t>AFTER TREATMENT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1.Use postsurgical haemostatic agents</a:t>
            </a:r>
          </a:p>
          <a:p>
            <a:pPr lvl="0">
              <a:buNone/>
            </a:pPr>
            <a:r>
              <a:rPr lang="en-US" dirty="0" smtClean="0"/>
              <a:t>2.Encourage meticulous home care</a:t>
            </a:r>
          </a:p>
          <a:p>
            <a:pPr lvl="0">
              <a:buNone/>
            </a:pPr>
            <a:r>
              <a:rPr lang="en-US" dirty="0" smtClean="0"/>
              <a:t>3.Institute therapy for xerostomia</a:t>
            </a:r>
          </a:p>
          <a:p>
            <a:pPr lvl="0">
              <a:buNone/>
            </a:pPr>
            <a:r>
              <a:rPr lang="en-US" dirty="0" smtClean="0"/>
              <a:t>4.Consider use of post operative antibiotics for traumatic procedures</a:t>
            </a:r>
          </a:p>
          <a:p>
            <a:pPr lvl="0">
              <a:buNone/>
            </a:pPr>
            <a:r>
              <a:rPr lang="en-US" dirty="0" smtClean="0"/>
              <a:t>5.Avoid use of respiratory – depressant drugs in the presence of severe anemia</a:t>
            </a:r>
          </a:p>
          <a:p>
            <a:pPr lvl="0">
              <a:buNone/>
            </a:pPr>
            <a:r>
              <a:rPr lang="en-US" dirty="0" smtClean="0"/>
              <a:t>6.Adjust dosages of post operative medications according to the extent of renal failure</a:t>
            </a:r>
          </a:p>
          <a:p>
            <a:pPr lvl="0">
              <a:buNone/>
            </a:pPr>
            <a:r>
              <a:rPr lang="en-US" dirty="0" smtClean="0"/>
              <a:t>7.Ensure routine recall maintenance.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Causes of ARF are divided into three categories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1.Pre renal failure :- without permanent physical injury to the kidney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2.Post renal failure :- Less common, obstruct the flow of urine, common in older men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3.Acute intrinsic renal failure :- </a:t>
            </a:r>
            <a:r>
              <a:rPr lang="en-US" dirty="0" err="1" smtClean="0"/>
              <a:t>Glomerular</a:t>
            </a:r>
            <a:r>
              <a:rPr lang="en-US" dirty="0" smtClean="0"/>
              <a:t>, vascular &amp;  </a:t>
            </a:r>
            <a:r>
              <a:rPr lang="en-US" dirty="0" err="1" smtClean="0"/>
              <a:t>tubulo</a:t>
            </a:r>
            <a:r>
              <a:rPr lang="en-US" dirty="0" smtClean="0"/>
              <a:t> interstitial diseases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  </a:t>
            </a:r>
            <a:r>
              <a:rPr lang="en-US" b="1" u="sng" dirty="0" smtClean="0"/>
              <a:t>CHRONIC RENAL FAILURE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Diffuse bilateral destruction of the renal parenchyma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u="sng" dirty="0" smtClean="0"/>
              <a:t>Etiology and pathogenesis</a:t>
            </a:r>
            <a:r>
              <a:rPr lang="en-US" b="1" dirty="0" smtClean="0"/>
              <a:t> :-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Diabetes mellitus 		- 44.4%</a:t>
            </a:r>
          </a:p>
          <a:p>
            <a:pPr lvl="0"/>
            <a:r>
              <a:rPr lang="en-US" dirty="0" smtClean="0"/>
              <a:t>Hypertension			- 26.6% </a:t>
            </a:r>
          </a:p>
          <a:p>
            <a:pPr lvl="0"/>
            <a:r>
              <a:rPr lang="en-US" dirty="0" smtClean="0"/>
              <a:t>Glomerulonephritis		- 12.2%</a:t>
            </a:r>
          </a:p>
          <a:p>
            <a:pPr lvl="0"/>
            <a:r>
              <a:rPr lang="en-US" dirty="0" smtClean="0"/>
              <a:t>Interstitial nephritis </a:t>
            </a:r>
          </a:p>
          <a:p>
            <a:pPr lvl="0">
              <a:buNone/>
            </a:pPr>
            <a:r>
              <a:rPr lang="en-US" dirty="0" smtClean="0"/>
              <a:t>     Pyelonephritis and		- 7.2%</a:t>
            </a:r>
          </a:p>
          <a:p>
            <a:pPr lvl="0">
              <a:buNone/>
            </a:pPr>
            <a:r>
              <a:rPr lang="en-US" dirty="0" smtClean="0"/>
              <a:t>   Polycystic kidney disease</a:t>
            </a:r>
          </a:p>
          <a:p>
            <a:pPr lvl="0"/>
            <a:r>
              <a:rPr lang="en-US" dirty="0" smtClean="0"/>
              <a:t>SLE, obstructive uropathy	- 9.6%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648200" y="4876800"/>
            <a:ext cx="609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Manifestations of Renal Disease : UREMIC SYNDROME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b="1" u="sng" dirty="0" smtClean="0"/>
              <a:t>Two groups of Symptoms</a:t>
            </a:r>
            <a:endParaRPr lang="en-US" dirty="0" smtClean="0"/>
          </a:p>
          <a:p>
            <a:pPr lvl="0"/>
            <a:r>
              <a:rPr lang="en-US" dirty="0" smtClean="0"/>
              <a:t>Biochemical disturbances</a:t>
            </a:r>
          </a:p>
          <a:p>
            <a:pPr lvl="0"/>
            <a:r>
              <a:rPr lang="en-US" dirty="0" smtClean="0"/>
              <a:t>Systemic manifestations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b="1" u="sng" dirty="0" smtClean="0"/>
              <a:t>BIOCHEMICAL DISTURBANCES</a:t>
            </a:r>
            <a:endParaRPr lang="en-US" u="sng" dirty="0" smtClean="0"/>
          </a:p>
          <a:p>
            <a:pPr lvl="0"/>
            <a:r>
              <a:rPr lang="en-US" dirty="0" smtClean="0"/>
              <a:t>Metabolic acidosis</a:t>
            </a:r>
          </a:p>
          <a:p>
            <a:pPr>
              <a:buNone/>
            </a:pPr>
            <a:r>
              <a:rPr lang="en-US" dirty="0" smtClean="0"/>
              <a:t>        Anorexia, Lethargy &amp; nausea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Kussmaul’s</a:t>
            </a:r>
            <a:r>
              <a:rPr lang="en-US" dirty="0" smtClean="0"/>
              <a:t> breathing</a:t>
            </a:r>
          </a:p>
          <a:p>
            <a:pPr lvl="0"/>
            <a:r>
              <a:rPr lang="en-US" dirty="0" smtClean="0"/>
              <a:t>Hyperkalemia</a:t>
            </a:r>
          </a:p>
          <a:p>
            <a:pPr lvl="0"/>
            <a:r>
              <a:rPr lang="en-US" dirty="0" smtClean="0"/>
              <a:t>Oliguria – sodium retention</a:t>
            </a:r>
          </a:p>
          <a:p>
            <a:pPr>
              <a:buNone/>
            </a:pPr>
            <a:r>
              <a:rPr lang="en-US" dirty="0" smtClean="0"/>
              <a:t>       [Edema, hypertension &amp; CHF)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u="sng" dirty="0" smtClean="0"/>
              <a:t>SYSTEMIC  MANIFESTATIONS</a:t>
            </a:r>
            <a:endParaRPr lang="en-US" dirty="0" smtClean="0"/>
          </a:p>
          <a:p>
            <a:pPr lvl="0">
              <a:buNone/>
            </a:pPr>
            <a:r>
              <a:rPr lang="en-US" u="sng" dirty="0" smtClean="0"/>
              <a:t>1.Gastrointestinal Symptoms</a:t>
            </a:r>
            <a:r>
              <a:rPr lang="en-US" dirty="0" smtClean="0"/>
              <a:t> :-</a:t>
            </a:r>
          </a:p>
          <a:p>
            <a:pPr>
              <a:buNone/>
            </a:pPr>
            <a:r>
              <a:rPr lang="en-US" dirty="0" smtClean="0"/>
              <a:t>       Nausea, Vomiting, anorexia, ammonical taste &amp; smell, stomatitis, </a:t>
            </a:r>
            <a:r>
              <a:rPr lang="en-US" dirty="0" err="1" smtClean="0"/>
              <a:t>parotitis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 Gastritis, gastrointestinal bleeding etc.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u="sng" dirty="0" smtClean="0"/>
              <a:t>2.Neuromuscular Symptoms</a:t>
            </a:r>
            <a:r>
              <a:rPr lang="en-US" dirty="0" smtClean="0"/>
              <a:t> :-</a:t>
            </a:r>
          </a:p>
          <a:p>
            <a:pPr>
              <a:buNone/>
            </a:pPr>
            <a:r>
              <a:rPr lang="en-US" dirty="0" smtClean="0"/>
              <a:t>     Headache, peripheral neuropathy, paralysis, </a:t>
            </a:r>
            <a:r>
              <a:rPr lang="en-US" dirty="0" err="1" smtClean="0"/>
              <a:t>myoclonic</a:t>
            </a:r>
            <a:r>
              <a:rPr lang="en-US" dirty="0" smtClean="0"/>
              <a:t> jerks, seizures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Paraesthesia</a:t>
            </a:r>
            <a:r>
              <a:rPr lang="en-US" dirty="0" smtClean="0"/>
              <a:t> or burning feet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u="sng" dirty="0" smtClean="0"/>
              <a:t>3.Hematologic &amp; Immunologic Symptoms :-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Anemia,Coagulation</a:t>
            </a:r>
            <a:r>
              <a:rPr lang="en-US" dirty="0" smtClean="0"/>
              <a:t> defect, increased     Susceptibility to infection, decreased   Erythropoietin production, lymphocytopenia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u="sng" dirty="0" smtClean="0"/>
              <a:t>4.Endocrine – metabolic symptoms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Renal osteodystrophy, sec. hyper parathyroidism, impaired growth &amp; development.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u="sng" dirty="0" smtClean="0"/>
              <a:t>5.Cardiovascular Symptoms </a:t>
            </a:r>
          </a:p>
          <a:p>
            <a:pPr lvl="0">
              <a:buNone/>
            </a:pPr>
            <a:r>
              <a:rPr lang="en-US" dirty="0" smtClean="0"/>
              <a:t>    Arterial hypertension, CHF, </a:t>
            </a:r>
            <a:r>
              <a:rPr lang="en-US" dirty="0" err="1" smtClean="0"/>
              <a:t>cardiomyopathy</a:t>
            </a:r>
            <a:r>
              <a:rPr lang="en-US" dirty="0" smtClean="0"/>
              <a:t>, </a:t>
            </a:r>
            <a:r>
              <a:rPr lang="en-US" dirty="0" err="1" smtClean="0"/>
              <a:t>pericarditis</a:t>
            </a:r>
            <a:r>
              <a:rPr lang="en-US" dirty="0" smtClean="0"/>
              <a:t>, arrhythmias.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u="sng" dirty="0" smtClean="0"/>
              <a:t>6.Dermatologic  Symptoms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smtClean="0"/>
              <a:t>    Pallor, </a:t>
            </a:r>
            <a:r>
              <a:rPr lang="en-US" dirty="0" err="1" smtClean="0"/>
              <a:t>hyperpigmentation</a:t>
            </a:r>
            <a:r>
              <a:rPr lang="en-US" dirty="0" smtClean="0"/>
              <a:t>, </a:t>
            </a:r>
            <a:r>
              <a:rPr lang="en-US" dirty="0" err="1" smtClean="0"/>
              <a:t>ecchymosis</a:t>
            </a:r>
            <a:r>
              <a:rPr lang="en-US" dirty="0" smtClean="0"/>
              <a:t>, </a:t>
            </a:r>
            <a:r>
              <a:rPr lang="en-US" dirty="0" err="1" smtClean="0"/>
              <a:t>pruritis</a:t>
            </a:r>
            <a:r>
              <a:rPr lang="en-US" dirty="0" smtClean="0"/>
              <a:t>, reddish brown nail beds.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u="sng" dirty="0" smtClean="0"/>
              <a:t>7.Respiratory Symptoms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Kussmaul’s</a:t>
            </a:r>
            <a:r>
              <a:rPr lang="en-US" dirty="0" smtClean="0"/>
              <a:t> resp. dyspnea, </a:t>
            </a:r>
            <a:r>
              <a:rPr lang="en-US" dirty="0" err="1" smtClean="0"/>
              <a:t>Pneumonitis</a:t>
            </a:r>
            <a:r>
              <a:rPr lang="en-US" dirty="0" smtClean="0"/>
              <a:t> &amp; “uremic lung”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LAB features of CRF</a:t>
            </a:r>
            <a:r>
              <a:rPr lang="en-US" b="1" dirty="0" smtClean="0"/>
              <a:t> :-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Urea 				</a:t>
            </a:r>
          </a:p>
          <a:p>
            <a:pPr>
              <a:buNone/>
            </a:pPr>
            <a:r>
              <a:rPr lang="en-US" dirty="0" smtClean="0"/>
              <a:t>    Creatinine 			Calcium	</a:t>
            </a:r>
          </a:p>
          <a:p>
            <a:pPr>
              <a:buNone/>
            </a:pPr>
            <a:r>
              <a:rPr lang="en-US" dirty="0" smtClean="0"/>
              <a:t>    Potassium			Hemoglobin</a:t>
            </a:r>
          </a:p>
          <a:p>
            <a:pPr>
              <a:buNone/>
            </a:pPr>
            <a:r>
              <a:rPr lang="en-US" dirty="0" smtClean="0"/>
              <a:t>    Phosphate 	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3200400" y="1905000"/>
            <a:ext cx="381000" cy="19812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620000" y="2438400"/>
            <a:ext cx="3810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952</Words>
  <Application>Microsoft Office PowerPoint</Application>
  <PresentationFormat>On-screen Show (4:3)</PresentationFormat>
  <Paragraphs>240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Renal  disease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Loss of bone results in the radioopaque teeth standing out in contrast to the radiolucent jaws and loss of lamina dura</vt:lpstr>
      <vt:lpstr>Granular bone pattern and loss of distinct lamina dura and floor of the maxillary antrum</vt:lpstr>
      <vt:lpstr>Brown tumour</vt:lpstr>
      <vt:lpstr>Slide 16</vt:lpstr>
      <vt:lpstr>Socket sclerosis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Hemo Dialysis</vt:lpstr>
      <vt:lpstr>Peritoneal Dialysis</vt:lpstr>
      <vt:lpstr>Slide 28</vt:lpstr>
      <vt:lpstr>Slide 29</vt:lpstr>
      <vt:lpstr>Slide 30</vt:lpstr>
      <vt:lpstr>Slide 31</vt:lpstr>
      <vt:lpstr>  SUMMARY OF DENTAL CONSIDERATIONS AND MANAGEMENT OF THE PATIENT WITH RENAL DISEASE   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 disease</dc:title>
  <dc:creator>user</dc:creator>
  <cp:lastModifiedBy>Hello</cp:lastModifiedBy>
  <cp:revision>14</cp:revision>
  <dcterms:created xsi:type="dcterms:W3CDTF">2010-08-11T05:18:49Z</dcterms:created>
  <dcterms:modified xsi:type="dcterms:W3CDTF">2019-04-01T03:47:49Z</dcterms:modified>
</cp:coreProperties>
</file>